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.jpeg" ContentType="image/jpeg"/>
  <Override PartName="/ppt/notesSlides/notesSlide11.xml" ContentType="application/vnd.openxmlformats-officedocument.presentationml.notesSlide+xml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1pPr>
    <a:lvl2pPr marL="0" marR="0" indent="4572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2pPr>
    <a:lvl3pPr marL="0" marR="0" indent="9144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3pPr>
    <a:lvl4pPr marL="0" marR="0" indent="13716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4pPr>
    <a:lvl5pPr marL="0" marR="0" indent="18288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5pPr>
    <a:lvl6pPr marL="0" marR="0" indent="22860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6pPr>
    <a:lvl7pPr marL="0" marR="0" indent="27432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7pPr>
    <a:lvl8pPr marL="0" marR="0" indent="32004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8pPr>
    <a:lvl9pPr marL="0" marR="0" indent="365760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uptime.is/99.9" TargetMode="Externa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uptime.is/99.95" TargetMode="External"/><Relationship Id="rId4" Type="http://schemas.openxmlformats.org/officeDocument/2006/relationships/hyperlink" Target="https://uptime.is/four-nines" TargetMode="Externa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Odkaz a QR kód vedou na GitHub repozitář - prezentace a cvičení.</a:t>
            </a:r>
          </a:p>
          <a:p>
            <a:pPr/>
            <a:r>
              <a:t>Všichni pull repozitáře.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 dokumentace je obsáhlá a dobře použitelná.</a:t>
            </a:r>
          </a:p>
          <a:p>
            <a:pPr/>
            <a:r>
              <a:t>Před použitím služby nebo nějaké její funkcionality je velmi vhodné si projít její dokumentaci.</a:t>
            </a:r>
          </a:p>
          <a:p>
            <a:pPr/>
            <a:r>
              <a:t>Hlavní je znát její limity a vlastnosti.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Odkaz a QR kód vedou na GitHub repozitář - prezentace a cvičení.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Představ se!</a:t>
            </a:r>
          </a:p>
          <a:p>
            <a:pPr/>
          </a:p>
          <a:p>
            <a:pPr/>
            <a:r>
              <a:t>Dialog - kdykoliv se ptát.</a:t>
            </a:r>
          </a:p>
          <a:p>
            <a:pPr/>
            <a:r>
              <a:t>Dvě hlavní části - teoretický základ a praktické cvičení.</a:t>
            </a:r>
          </a:p>
          <a:p>
            <a:pPr/>
          </a:p>
          <a:p>
            <a:pPr/>
            <a:r>
              <a:t>Co je náplní jejich práce?</a:t>
            </a:r>
          </a:p>
          <a:p>
            <a:pPr/>
            <a:r>
              <a:t>Jaké mají zkušenosti s Azure?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Jaké jiné DB znají?</a:t>
            </a:r>
          </a:p>
          <a:p>
            <a:pPr/>
          </a:p>
          <a:p>
            <a:pPr/>
            <a:r>
              <a:t>Konfigurace - změna CPU, disku, DB parametrů.</a:t>
            </a:r>
          </a:p>
          <a:p>
            <a:pPr/>
            <a:r>
              <a:t>MS řeší HA, backup a aktualizace.</a:t>
            </a:r>
          </a:p>
          <a:p>
            <a:pPr/>
            <a:r>
              <a:t>Tak jako každá PaaS i tato má své hranice. Je důležité je znát!</a:t>
            </a:r>
          </a:p>
          <a:p>
            <a:pPr/>
            <a:r>
              <a:t>Dokumentace je klíčová.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https://uptime.is/99.9</a:t>
            </a:r>
          </a:p>
          <a:p>
            <a:pPr/>
            <a:r>
              <a:t>Daily: 1m 26s</a:t>
            </a:r>
          </a:p>
          <a:p>
            <a:pPr/>
            <a:r>
              <a:t>Weekly: 10m 4.8s</a:t>
            </a:r>
          </a:p>
          <a:p>
            <a:pPr/>
            <a:r>
              <a:t>Monthly: 43m 28s</a:t>
            </a:r>
          </a:p>
          <a:p>
            <a:pPr/>
            <a:r>
              <a:t>Quarterly: 2h 10m 24s</a:t>
            </a:r>
          </a:p>
          <a:p>
            <a:pPr/>
            <a:r>
              <a:t>Yearly: 8h 41m 38s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https://uptime.is/99.95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https://uptime.is/four-nines</a:t>
            </a:r>
          </a:p>
          <a:p>
            <a:pPr/>
            <a:r>
              <a:t>Daily: 8.6s</a:t>
            </a:r>
          </a:p>
          <a:p>
            <a:pPr/>
            <a:r>
              <a:t>Weekly: 1m 0.48s</a:t>
            </a:r>
          </a:p>
          <a:p>
            <a:pPr/>
            <a:r>
              <a:t>Monthly: 4m 21s</a:t>
            </a:r>
          </a:p>
          <a:p>
            <a:pPr/>
            <a:r>
              <a:t>Quarterly: 13m 2.4s</a:t>
            </a:r>
          </a:p>
          <a:p>
            <a:pPr/>
            <a:r>
              <a:t>Yearly: 52m 9.8s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Vysvětlit preview a proč to nechtít.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RPO - recovery point objective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2" name="Shape 3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DDL - Data Definition Language</a:t>
            </a:r>
          </a:p>
          <a:p>
            <a:pPr/>
            <a:r>
              <a:t>DML - Data Manipulation Language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Ukázka PG v Azure portále.</a:t>
            </a:r>
          </a:p>
          <a:p>
            <a:pPr/>
            <a:r>
              <a:t>Zrychleně projít možnosti, které nejsou v prezentaci.</a:t>
            </a:r>
          </a:p>
          <a:p>
            <a:pPr/>
          </a:p>
          <a:p>
            <a:pPr/>
            <a:r>
              <a:t>Založit účty v Azure Tenantu a nastavit Contributora na RG.</a:t>
            </a:r>
          </a:p>
          <a:p>
            <a:pPr/>
          </a:p>
          <a:p>
            <a:pPr/>
            <a:r>
              <a:t>Rezervace kapacit: https://azure.microsoft.com/en-us/pricing/details/postgresql/flexible-server/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9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10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111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8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1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122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3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0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23558500" y="12979146"/>
            <a:ext cx="355600" cy="404115"/>
          </a:xfrm>
          <a:prstGeom prst="rect">
            <a:avLst/>
          </a:prstGeom>
        </p:spPr>
        <p:txBody>
          <a:bodyPr wrap="squar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49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High-angle view of a pink inflatable raft in a pool"/>
          <p:cNvSpPr/>
          <p:nvPr>
            <p:ph type="pic" idx="21"/>
          </p:nvPr>
        </p:nvSpPr>
        <p:spPr>
          <a:xfrm>
            <a:off x="5867400" y="0"/>
            <a:ext cx="20573997" cy="137159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8" name="Palm trees against a pink and purple sky after sunset"/>
          <p:cNvSpPr/>
          <p:nvPr>
            <p:ph type="pic" sz="half" idx="22"/>
          </p:nvPr>
        </p:nvSpPr>
        <p:spPr>
          <a:xfrm>
            <a:off x="-1" y="-1159934"/>
            <a:ext cx="12065001" cy="90508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9" name="A pink inflatable ring floating in a pool"/>
          <p:cNvSpPr/>
          <p:nvPr>
            <p:ph type="pic" sz="half" idx="23"/>
          </p:nvPr>
        </p:nvSpPr>
        <p:spPr>
          <a:xfrm>
            <a:off x="-1" y="6326054"/>
            <a:ext cx="12065001" cy="80433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Miami Beach palm trees against a pink sky after sunset with art deco buildings in the background"/>
          <p:cNvSpPr/>
          <p:nvPr>
            <p:ph type="pic" idx="21"/>
          </p:nvPr>
        </p:nvSpPr>
        <p:spPr>
          <a:xfrm>
            <a:off x="-368300" y="-482600"/>
            <a:ext cx="25133300" cy="167527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-angle view of a building and palm trees under a bright sky"/>
          <p:cNvSpPr/>
          <p:nvPr>
            <p:ph type="pic" idx="21"/>
          </p:nvPr>
        </p:nvSpPr>
        <p:spPr>
          <a:xfrm>
            <a:off x="-254000" y="-3937000"/>
            <a:ext cx="24980900" cy="187399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31" name="Low-angle view of a palm tree with Dubai’s skyscrapers in the background"/>
          <p:cNvSpPr/>
          <p:nvPr>
            <p:ph type="pic" idx="21"/>
          </p:nvPr>
        </p:nvSpPr>
        <p:spPr>
          <a:xfrm>
            <a:off x="14033251" y="-897806"/>
            <a:ext cx="10349536" cy="1551160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2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3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3559939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4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4" name="A blue and white director’s chair beside a pool with a floating blue inflatable ring"/>
          <p:cNvSpPr/>
          <p:nvPr>
            <p:ph type="pic" idx="21"/>
          </p:nvPr>
        </p:nvSpPr>
        <p:spPr>
          <a:xfrm>
            <a:off x="14034290" y="-250431"/>
            <a:ext cx="10358781" cy="1422956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7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8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77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8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2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"/>
          <p:cNvSpPr/>
          <p:nvPr/>
        </p:nvSpPr>
        <p:spPr>
          <a:xfrm>
            <a:off x="-1" y="1270000"/>
            <a:ext cx="24384001" cy="12446000"/>
          </a:xfrm>
          <a:prstGeom prst="rect">
            <a:avLst/>
          </a:prstGeom>
          <a:solidFill>
            <a:srgbClr val="FFFFFF">
              <a:alpha val="9014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spcBef>
                <a:spcPts val="0"/>
              </a:spcBef>
              <a:defRPr spc="-44" sz="22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9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1pPr>
            <a:lvl2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2pPr>
            <a:lvl3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3pPr>
            <a:lvl4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4pPr>
            <a:lvl5pPr defTabSz="584200">
              <a:spcBef>
                <a:spcPts val="3300"/>
              </a:spcBef>
              <a:defRPr cap="none" spc="0" sz="40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1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92" name="Slide Subtitle"/>
          <p:cNvSpPr txBox="1"/>
          <p:nvPr>
            <p:ph type="body" sz="quarter" idx="22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499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3428914"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hyperlink" Target="https://klabnik.link/training-az-pg" TargetMode="External"/><Relationship Id="rId5" Type="http://schemas.openxmlformats.org/officeDocument/2006/relationships/image" Target="../media/image1.tif"/><Relationship Id="rId6" Type="http://schemas.openxmlformats.org/officeDocument/2006/relationships/image" Target="../media/image10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learn.microsoft.com/en-us/azure/postgresql/flexible-server/concepts-limits#networking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learn.microsoft.com/en-us/azure/postgresql/flexible-server/how-to-server-parameters-list-all?tabs=portal-list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learn.microsoft.com/en-us/azure/postgresql/flexible-server/how-to-server-parameters-list-all?tabs=portal-list" TargetMode="External"/><Relationship Id="rId4" Type="http://schemas.openxmlformats.org/officeDocument/2006/relationships/hyperlink" Target="https://learn.microsoft.com/en-us/azure/postgresql/flexible-server/concepts-query-store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learn.microsoft.com/en-us/azure/postgresql/extensions/how-to-allow-extensions?tabs=allow-extensions-portal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learn.microsoft.com/en-us/azure/postgresql/flexible-server/concepts-index-tuning" TargetMode="External"/><Relationship Id="rId4" Type="http://schemas.openxmlformats.org/officeDocument/2006/relationships/hyperlink" Target="https://learn.microsoft.com/en-us/azure/postgresql/flexible-server/concepts-intelligent-tuning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7.tif"/><Relationship Id="rId4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hyperlink" Target="https://www.postgresql.org/docs/current/predefined-roles.html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hyperlink" Target="https://klabnik.link/chat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tif"/><Relationship Id="rId5" Type="http://schemas.openxmlformats.org/officeDocument/2006/relationships/image" Target="../media/image11.png"/><Relationship Id="rId6" Type="http://schemas.openxmlformats.org/officeDocument/2006/relationships/image" Target="../media/image3.tif"/><Relationship Id="rId7" Type="http://schemas.openxmlformats.org/officeDocument/2006/relationships/image" Target="../media/image1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hyperlink" Target="https://en.wikipedia.org/wiki/Q_(James_Bond)" TargetMode="External"/><Relationship Id="rId5" Type="http://schemas.openxmlformats.org/officeDocument/2006/relationships/image" Target="../media/image1.jpeg"/><Relationship Id="rId6" Type="http://schemas.openxmlformats.org/officeDocument/2006/relationships/image" Target="../media/image17.png"/><Relationship Id="rId7" Type="http://schemas.openxmlformats.org/officeDocument/2006/relationships/hyperlink" Target="https://learn.microsoft.com/en-us/azure/postgresql/" TargetMode="External"/><Relationship Id="rId8" Type="http://schemas.openxmlformats.org/officeDocument/2006/relationships/hyperlink" Target="https://www.postgresql.org/docs/" TargetMode="Externa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en.wikipedia.org/wiki/Tom_Hanks" TargetMode="External"/><Relationship Id="rId5" Type="http://schemas.openxmlformats.org/officeDocument/2006/relationships/image" Target="../media/image2.jpeg"/><Relationship Id="rId6" Type="http://schemas.openxmlformats.org/officeDocument/2006/relationships/image" Target="../media/image18.png"/><Relationship Id="rId7" Type="http://schemas.openxmlformats.org/officeDocument/2006/relationships/image" Target="../media/image1.tif"/><Relationship Id="rId8" Type="http://schemas.openxmlformats.org/officeDocument/2006/relationships/image" Target="../media/image1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explain.dalibo.com" TargetMode="External"/><Relationship Id="rId4" Type="http://schemas.openxmlformats.org/officeDocument/2006/relationships/hyperlink" Target="https://explain.depesz.com" TargetMode="External"/><Relationship Id="rId5" Type="http://schemas.openxmlformats.org/officeDocument/2006/relationships/hyperlink" Target="https://www.pgexplain.dev" TargetMode="External"/><Relationship Id="rId6" Type="http://schemas.openxmlformats.org/officeDocument/2006/relationships/hyperlink" Target="https://masteringpostgres.com/types?u=boolean" TargetMode="External"/><Relationship Id="rId7" Type="http://schemas.openxmlformats.org/officeDocument/2006/relationships/hyperlink" Target="https://postgres.ai" TargetMode="External"/><Relationship Id="rId8" Type="http://schemas.openxmlformats.org/officeDocument/2006/relationships/hyperlink" Target="https://rlopzc.com/posts/securing-your-postgresql-db-with-roles--privileges/" TargetMode="External"/><Relationship Id="rId9" Type="http://schemas.openxmlformats.org/officeDocument/2006/relationships/hyperlink" Target="https://postgresqlco.nf" TargetMode="External"/><Relationship Id="rId10" Type="http://schemas.openxmlformats.org/officeDocument/2006/relationships/hyperlink" Target="https://aiven.io/tools/sql-query-optimizer" TargetMode="External"/><Relationship Id="rId11" Type="http://schemas.openxmlformats.org/officeDocument/2006/relationships/hyperlink" Target="https://pgwatch.com" TargetMode="External"/><Relationship Id="rId12" Type="http://schemas.openxmlformats.org/officeDocument/2006/relationships/hyperlink" Target="https://github.com/dalibo/pg_activity" TargetMode="External"/><Relationship Id="rId13" Type="http://schemas.openxmlformats.org/officeDocument/2006/relationships/hyperlink" Target="https://use-the-index-luke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4.tif"/><Relationship Id="rId4" Type="http://schemas.openxmlformats.org/officeDocument/2006/relationships/image" Target="../media/image1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hyperlink" Target="https://learn.microsoft.com/en-us/azure/postgresql/flexible-server/overview" TargetMode="External"/><Relationship Id="rId5" Type="http://schemas.openxmlformats.org/officeDocument/2006/relationships/image" Target="../media/image5.tif"/><Relationship Id="rId6" Type="http://schemas.openxmlformats.org/officeDocument/2006/relationships/image" Target="../media/image1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learn.microsoft.com/en-us/azure/postgresql/flexible-server/overview#architecture-and-high-availability" TargetMode="External"/><Relationship Id="rId5" Type="http://schemas.openxmlformats.org/officeDocument/2006/relationships/image" Target="../media/image6.tif"/><Relationship Id="rId6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learn.microsoft.com/en-us/azure/postgresql/flexible-server/concepts-compute" TargetMode="External"/><Relationship Id="rId5" Type="http://schemas.openxmlformats.org/officeDocument/2006/relationships/hyperlink" Target="https://learn.microsoft.com/en-us/azure/postgresql/flexible-server/concepts-storage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learn.microsoft.com/en-us/azure/postgresql/flexible-server/concepts-limits#postgres-engine-extensions-and-pgbouncer" TargetMode="External"/><Relationship Id="rId4" Type="http://schemas.openxmlformats.org/officeDocument/2006/relationships/hyperlink" Target="https://learn.microsoft.com/en-us/azure/postgresql/extensions/concepts-extensions-versions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learn.microsoft.com/en-us/azure/postgresql/flexible-server/concepts-limits#server-backups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Školení Azure database FOR Postgresql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Školení Azure database FOR Postgresql</a:t>
            </a:r>
          </a:p>
        </p:txBody>
      </p:sp>
      <p:sp>
        <p:nvSpPr>
          <p:cNvPr id="185" name="https://klabnik.link/training-az-p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https://klabnik.link/training-az-pg</a:t>
            </a:r>
          </a:p>
        </p:txBody>
      </p:sp>
      <p:grpSp>
        <p:nvGrpSpPr>
          <p:cNvPr id="188" name="Image"/>
          <p:cNvGrpSpPr/>
          <p:nvPr/>
        </p:nvGrpSpPr>
        <p:grpSpPr>
          <a:xfrm>
            <a:off x="18918457" y="8172120"/>
            <a:ext cx="4064001" cy="4140201"/>
            <a:chOff x="0" y="0"/>
            <a:chExt cx="4064000" cy="4140200"/>
          </a:xfrm>
        </p:grpSpPr>
        <p:pic>
          <p:nvPicPr>
            <p:cNvPr id="187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3810000" cy="3810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6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064000" cy="414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ítě  // Settings - NEtworking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Sítě</a:t>
            </a:r>
            <a:r>
              <a:t>  // Settings - NEtworking</a:t>
            </a:r>
          </a:p>
        </p:txBody>
      </p:sp>
      <p:sp>
        <p:nvSpPr>
          <p:cNvPr id="260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61" name="Po vytvoření nelze přepínat mezi veřejným a privátním přístupem. Může být buď veřejný nebo VNET integrace.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 defTabSz="455675">
              <a:spcBef>
                <a:spcPts val="2500"/>
              </a:spcBef>
              <a:defRPr sz="3120"/>
            </a:pPr>
            <a:r>
              <a:t>Po vytvoření nelze přepínat mezi veřejným a privátním přístupem. Může být buď veřejný nebo VNET integrace.</a:t>
            </a:r>
          </a:p>
          <a:p>
            <a:pPr defTabSz="455675">
              <a:spcBef>
                <a:spcPts val="2500"/>
              </a:spcBef>
              <a:defRPr sz="312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Veřejný přístup</a:t>
            </a:r>
          </a:p>
          <a:p>
            <a:pPr lvl="1" marL="1010411" indent="-505205" defTabSz="455675">
              <a:spcBef>
                <a:spcPts val="1100"/>
              </a:spcBef>
              <a:buClr>
                <a:srgbClr val="000000"/>
              </a:buClr>
              <a:buSzPct val="200000"/>
              <a:buChar char="•"/>
              <a:defRPr sz="3120"/>
            </a:pPr>
            <a:r>
              <a:t>Lze povolit vybrané IP adresy na FW</a:t>
            </a:r>
          </a:p>
          <a:p>
            <a:pPr lvl="1" marL="1010411" indent="-505205" defTabSz="455675">
              <a:spcBef>
                <a:spcPts val="1100"/>
              </a:spcBef>
              <a:buClr>
                <a:srgbClr val="000000"/>
              </a:buClr>
              <a:buSzPct val="200000"/>
              <a:buChar char="•"/>
              <a:defRPr sz="3120"/>
            </a:pPr>
            <a:r>
              <a:t>Subdoména podle názvu v *.postgres.database.azure.com (musí být Azure globálně volné)</a:t>
            </a:r>
          </a:p>
          <a:p>
            <a:pPr defTabSz="455675">
              <a:spcBef>
                <a:spcPts val="2500"/>
              </a:spcBef>
              <a:defRPr sz="312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A volitelně </a:t>
            </a:r>
            <a:r>
              <a:t>Privátní endpoint</a:t>
            </a:r>
          </a:p>
          <a:p>
            <a:pPr lvl="1" marL="1010411" indent="-505205" defTabSz="455675">
              <a:spcBef>
                <a:spcPts val="1100"/>
              </a:spcBef>
              <a:buClr>
                <a:srgbClr val="000000"/>
              </a:buClr>
              <a:buSzPct val="200000"/>
              <a:buChar char="•"/>
              <a:defRPr sz="3120"/>
            </a:pPr>
            <a:r>
              <a:t>Nutný subnet</a:t>
            </a:r>
          </a:p>
          <a:p>
            <a:pPr lvl="1" marL="1010411" indent="-505205" defTabSz="455675">
              <a:spcBef>
                <a:spcPts val="1100"/>
              </a:spcBef>
              <a:buClr>
                <a:srgbClr val="000000"/>
              </a:buClr>
              <a:buSzPct val="200000"/>
              <a:buChar char="•"/>
              <a:defRPr sz="3120"/>
            </a:pPr>
            <a:r>
              <a:t>Volitelně privátní DNS zóna</a:t>
            </a:r>
          </a:p>
          <a:p>
            <a:pPr defTabSz="455675">
              <a:spcBef>
                <a:spcPts val="2500"/>
              </a:spcBef>
              <a:defRPr sz="312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Privátní přístup přes VNET integraci</a:t>
            </a:r>
          </a:p>
          <a:p>
            <a:pPr lvl="1" marL="1010411" indent="-505205" defTabSz="455675">
              <a:spcBef>
                <a:spcPts val="1100"/>
              </a:spcBef>
              <a:buClr>
                <a:srgbClr val="000000"/>
              </a:buClr>
              <a:buSzPct val="200000"/>
              <a:buChar char="•"/>
              <a:defRPr sz="3120"/>
            </a:pPr>
            <a:r>
              <a:t>Nutný dedikovaný subnet alespoň /29</a:t>
            </a:r>
          </a:p>
          <a:p>
            <a:pPr lvl="1" marL="1010411" indent="-505205" defTabSz="455675">
              <a:spcBef>
                <a:spcPts val="1100"/>
              </a:spcBef>
              <a:buClr>
                <a:srgbClr val="000000"/>
              </a:buClr>
              <a:buSzPct val="200000"/>
              <a:buChar char="•"/>
              <a:defRPr sz="3120"/>
            </a:pPr>
            <a:r>
              <a:t>A privátní DNS zóna (pro FQDN)</a:t>
            </a:r>
          </a:p>
          <a:p>
            <a:pPr lvl="1" marL="1010411" indent="-505205" defTabSz="455675">
              <a:spcBef>
                <a:spcPts val="1100"/>
              </a:spcBef>
              <a:buClr>
                <a:srgbClr val="000000"/>
              </a:buClr>
              <a:buSzPct val="200000"/>
              <a:buChar char="•"/>
              <a:defRPr sz="3120"/>
            </a:pPr>
            <a:r>
              <a:t>Subdoména podle názvu v *.private.postgres.database.azure.com</a:t>
            </a:r>
          </a:p>
        </p:txBody>
      </p:sp>
      <p:sp>
        <p:nvSpPr>
          <p:cNvPr id="262" name="Slide Number"/>
          <p:cNvSpPr txBox="1"/>
          <p:nvPr>
            <p:ph type="sldNum" sz="quarter" idx="4294967295"/>
          </p:nvPr>
        </p:nvSpPr>
        <p:spPr>
          <a:xfrm>
            <a:off x="23559939" y="12981031"/>
            <a:ext cx="361189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arametry  // Settings - Server parameter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Parametry</a:t>
            </a:r>
            <a:r>
              <a:t>  // Settings - Server parameters</a:t>
            </a:r>
          </a:p>
        </p:txBody>
      </p:sp>
      <p:sp>
        <p:nvSpPr>
          <p:cNvPr id="265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66" name="PaaS neumožňuje měnit všechny parametry. Změna parametrů pouze přes Portál/API. Přibližně 400 parametrů (static, dynamic a r/o)…"/>
          <p:cNvSpPr txBox="1"/>
          <p:nvPr>
            <p:ph type="body" idx="1"/>
          </p:nvPr>
        </p:nvSpPr>
        <p:spPr>
          <a:xfrm>
            <a:off x="1295400" y="5080000"/>
            <a:ext cx="21869400" cy="8403690"/>
          </a:xfrm>
          <a:prstGeom prst="rect">
            <a:avLst/>
          </a:prstGeom>
        </p:spPr>
        <p:txBody>
          <a:bodyPr/>
          <a:lstStyle/>
          <a:p>
            <a:pPr/>
            <a:r>
              <a:t>PaaS neumožňuje měnit všechny parametry.</a:t>
            </a:r>
            <a:br/>
            <a:r>
              <a:t>Změna parametrů pouze přes Portál/API. Přibližně 400 parametrů (static, dynamic a r/o)</a:t>
            </a: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max_connections:</a:t>
            </a:r>
            <a:endParaRPr>
              <a:latin typeface="Graphik Semibold"/>
              <a:ea typeface="Graphik Semibold"/>
              <a:cs typeface="Graphik Semibold"/>
              <a:sym typeface="Graphik Semibold"/>
            </a:endParaRP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</a:pPr>
            <a:r>
              <a:t>doporučení od Azure dle SKU</a:t>
            </a: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pgBouncer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(connection pooler)</a:t>
            </a:r>
            <a:r>
              <a:t>: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není pro SKU B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pgbouncer.* (pgbouncer.enabled)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připojení k DB je drahé a snižuje idle connections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lze zapnout metriky do Metrik (metrics.pgbouncer_diagnostics)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port 6432</a:t>
            </a:r>
          </a:p>
        </p:txBody>
      </p:sp>
      <p:sp>
        <p:nvSpPr>
          <p:cNvPr id="267" name="Slide Number"/>
          <p:cNvSpPr txBox="1"/>
          <p:nvPr>
            <p:ph type="sldNum" sz="quarter" idx="4294967295"/>
          </p:nvPr>
        </p:nvSpPr>
        <p:spPr>
          <a:xfrm>
            <a:off x="23592172" y="12981031"/>
            <a:ext cx="296724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arametry  // Settings - Server parameter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Parametry</a:t>
            </a:r>
            <a:r>
              <a:t>  // Settings - Server parameters</a:t>
            </a:r>
          </a:p>
        </p:txBody>
      </p:sp>
      <p:sp>
        <p:nvSpPr>
          <p:cNvPr id="270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71" name="wal_level: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wal_level</a:t>
            </a:r>
            <a:r>
              <a:t>:</a:t>
            </a: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</a:pPr>
            <a:r>
              <a:t>replica (fyzická - HA, replika)</a:t>
            </a: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</a:pPr>
            <a:r>
              <a:t>logical (změny řádků - jiná verze PG)</a:t>
            </a: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u="sng">
                <a:hlinkClick r:id="rId4" invalidUrl="" action="" tgtFrame="" tooltip="" history="1" highlightClick="0" endSnd="0"/>
              </a:rPr>
              <a:t>Query Store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(převzato od MS SQL):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není pro SKU B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pg_qs.*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ukládá do DB </a:t>
            </a:r>
            <a:r>
              <a:rPr i="1">
                <a:latin typeface="+mn-lt"/>
                <a:ea typeface="+mn-ea"/>
                <a:cs typeface="+mn-cs"/>
                <a:sym typeface="Graphik"/>
              </a:rPr>
              <a:t>azure_sys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2" marL="19431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náhled přes </a:t>
            </a:r>
            <a:r>
              <a:rPr i="1">
                <a:latin typeface="+mn-lt"/>
                <a:ea typeface="+mn-ea"/>
                <a:cs typeface="+mn-cs"/>
                <a:sym typeface="Graphik"/>
              </a:rPr>
              <a:t>query_store.qs_view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a </a:t>
            </a:r>
            <a:r>
              <a:rPr i="1">
                <a:latin typeface="+mn-lt"/>
                <a:ea typeface="+mn-ea"/>
                <a:cs typeface="+mn-cs"/>
                <a:sym typeface="Graphik"/>
              </a:rPr>
              <a:t>query_store.pgms_wait_sampling_view</a:t>
            </a:r>
          </a:p>
        </p:txBody>
      </p:sp>
      <p:sp>
        <p:nvSpPr>
          <p:cNvPr id="272" name="Slide Number"/>
          <p:cNvSpPr txBox="1"/>
          <p:nvPr>
            <p:ph type="sldNum" sz="quarter" idx="4294967295"/>
          </p:nvPr>
        </p:nvSpPr>
        <p:spPr>
          <a:xfrm>
            <a:off x="23574455" y="12981031"/>
            <a:ext cx="332157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ozšíření  // Settings - Server parameter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rozšíření</a:t>
            </a:r>
            <a:r>
              <a:t>  // Settings - Server parameters</a:t>
            </a:r>
          </a:p>
        </p:txBody>
      </p:sp>
      <p:sp>
        <p:nvSpPr>
          <p:cNvPr id="275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76" name="PaaS umožňuje mít pouze vybrané rozšíření. Verze rozšíření je dána verzí PG. Aktivace rozšíření přes parametr azure.extensions. A v DB pod azure_pg_admin rolí: CREATE EXTENSION &lt;extension&gt;;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 defTabSz="473201">
              <a:spcBef>
                <a:spcPts val="2600"/>
              </a:spcBef>
              <a:defRPr sz="3240"/>
            </a:pPr>
            <a:r>
              <a:t>PaaS umožňuje mít pouze vybrané rozšíření. Verze rozšíření je dána verzí PG.</a:t>
            </a:r>
            <a:br/>
            <a:r>
              <a:t>Aktivace rozšíření přes parametr azure.extensions. A v DB pod azure_pg_admin rolí:</a:t>
            </a:r>
            <a:br/>
            <a:r>
              <a:rPr i="1"/>
              <a:t>CREATE EXTENSION &lt;extension&gt;;</a:t>
            </a:r>
          </a:p>
          <a:p>
            <a:pPr lvl="1" marL="1049274" indent="-524637" defTabSz="473201">
              <a:spcBef>
                <a:spcPts val="2600"/>
              </a:spcBef>
              <a:buClr>
                <a:srgbClr val="000000"/>
              </a:buClr>
              <a:buSzPct val="200000"/>
              <a:buChar char="•"/>
              <a:defRPr sz="324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azure_storage: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import/export z/do Storage Account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049274" indent="-524637" defTabSz="473201">
              <a:spcBef>
                <a:spcPts val="2600"/>
              </a:spcBef>
              <a:buClr>
                <a:srgbClr val="000000"/>
              </a:buClr>
              <a:buSzPct val="200000"/>
              <a:buChar char="•"/>
              <a:defRPr sz="324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citext: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pro case-insensitive texty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049274" indent="-524637" defTabSz="473201">
              <a:spcBef>
                <a:spcPts val="2600"/>
              </a:spcBef>
              <a:buClr>
                <a:srgbClr val="000000"/>
              </a:buClr>
              <a:buSzPct val="200000"/>
              <a:buChar char="•"/>
              <a:defRPr sz="324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pg_cron: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spouští joby, stejně jako cron na serveru</a:t>
            </a:r>
          </a:p>
          <a:p>
            <a:pPr lvl="1" marL="1049274" indent="-524637" defTabSz="473201">
              <a:spcBef>
                <a:spcPts val="2600"/>
              </a:spcBef>
              <a:buClr>
                <a:srgbClr val="000000"/>
              </a:buClr>
              <a:buSzPct val="200000"/>
              <a:buChar char="•"/>
              <a:defRPr sz="324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pg_stat_statements: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statistiky SQL dotazů</a:t>
            </a:r>
          </a:p>
          <a:p>
            <a:pPr lvl="1" marL="1049274" indent="-524637" defTabSz="473201">
              <a:spcBef>
                <a:spcPts val="2600"/>
              </a:spcBef>
              <a:buClr>
                <a:srgbClr val="000000"/>
              </a:buClr>
              <a:buSzPct val="200000"/>
              <a:buChar char="•"/>
              <a:defRPr sz="324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pgaudit: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přidává více detailů a možností k log_statement = all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049274" indent="-524637" defTabSz="473201">
              <a:spcBef>
                <a:spcPts val="2600"/>
              </a:spcBef>
              <a:buClr>
                <a:srgbClr val="000000"/>
              </a:buClr>
              <a:buSzPct val="200000"/>
              <a:buChar char="•"/>
              <a:defRPr sz="324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pglogical: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logická replikace od 2ndQuadrant (pravděpodobně lepší jako Slony, Bucardo či Londiste)</a:t>
            </a:r>
          </a:p>
          <a:p>
            <a:pPr lvl="1" marL="1049274" indent="-524637" defTabSz="473201">
              <a:spcBef>
                <a:spcPts val="2600"/>
              </a:spcBef>
              <a:buClr>
                <a:srgbClr val="000000"/>
              </a:buClr>
              <a:buSzPct val="200000"/>
              <a:buChar char="•"/>
              <a:defRPr sz="3240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timescaledb: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velmi vhodné pro time-series data</a:t>
            </a:r>
          </a:p>
        </p:txBody>
      </p:sp>
      <p:sp>
        <p:nvSpPr>
          <p:cNvPr id="277" name="Slide Number"/>
          <p:cNvSpPr txBox="1"/>
          <p:nvPr>
            <p:ph type="sldNum" sz="quarter" idx="4294967295"/>
          </p:nvPr>
        </p:nvSpPr>
        <p:spPr>
          <a:xfrm>
            <a:off x="23568740" y="12981031"/>
            <a:ext cx="343587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Logování a monitoring  // Monitoring a intelligent performance insight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Logování a monitoring  // Monitoring a intelligent performance insight</a:t>
            </a:r>
          </a:p>
        </p:txBody>
      </p:sp>
      <p:sp>
        <p:nvSpPr>
          <p:cNvPr id="280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81" name="Server logy: ke stažení, retence 1-7 dnů, vhodné je zapnout si před aktualizací PG verze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 defTabSz="549148">
              <a:spcBef>
                <a:spcPts val="3100"/>
              </a:spcBef>
              <a:defRPr sz="375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Server logy: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ke stažení, retence 1-7 dnů, vhodné je zapnout si před aktualizací PG verze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defTabSz="549148">
              <a:spcBef>
                <a:spcPts val="3100"/>
              </a:spcBef>
              <a:defRPr sz="375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Diagnostics settings: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možnost poslat do Storage Accountu či Log Analytics Workspace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defTabSz="549148">
              <a:spcBef>
                <a:spcPts val="3100"/>
              </a:spcBef>
              <a:defRPr sz="375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Alerts (¢):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událost: 75+ % CPU, notifikace: e-mail/SMS/app notifikaci, akce: Funkce/Event Hub/webhook/…</a:t>
            </a:r>
          </a:p>
          <a:p>
            <a:pPr defTabSz="549148">
              <a:spcBef>
                <a:spcPts val="3100"/>
              </a:spcBef>
              <a:defRPr sz="375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Azure Metrics: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CPU, kredity, RAM, úložiště, IOPS, síť, atd.; retence dat 93 dnů</a:t>
            </a:r>
          </a:p>
          <a:p>
            <a:pPr defTabSz="549148">
              <a:spcBef>
                <a:spcPts val="3100"/>
              </a:spcBef>
              <a:defRPr sz="375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Query Performance Insight ($$-$$$) (z MS SQL):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17675" indent="-608837" defTabSz="549148">
              <a:spcBef>
                <a:spcPts val="1400"/>
              </a:spcBef>
              <a:buClr>
                <a:srgbClr val="000000"/>
              </a:buClr>
              <a:buSzPct val="200000"/>
              <a:buChar char="•"/>
              <a:defRPr sz="375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nevhodné pro SKU B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17675" indent="-608837" defTabSz="549148">
              <a:spcBef>
                <a:spcPts val="1400"/>
              </a:spcBef>
              <a:buClr>
                <a:srgbClr val="000000"/>
              </a:buClr>
              <a:buSzPct val="200000"/>
              <a:buChar char="•"/>
              <a:defRPr sz="375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GUI funguje s Log Analytics Workspace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17675" indent="-608837" defTabSz="549148">
              <a:spcBef>
                <a:spcPts val="1400"/>
              </a:spcBef>
              <a:buClr>
                <a:srgbClr val="000000"/>
              </a:buClr>
              <a:buSzPct val="200000"/>
              <a:buChar char="•"/>
              <a:defRPr sz="375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používá rozšíření Query Store</a:t>
            </a:r>
          </a:p>
        </p:txBody>
      </p:sp>
      <p:sp>
        <p:nvSpPr>
          <p:cNvPr id="282" name="Slide Number"/>
          <p:cNvSpPr txBox="1"/>
          <p:nvPr>
            <p:ph type="sldNum" sz="quarter" idx="4294967295"/>
          </p:nvPr>
        </p:nvSpPr>
        <p:spPr>
          <a:xfrm>
            <a:off x="23569541" y="12981031"/>
            <a:ext cx="341986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Logování a monitoring  // Monitoring a intelligent performance insight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Logování a monitoring  // Monitoring a intelligent performance insight</a:t>
            </a:r>
          </a:p>
        </p:txBody>
      </p:sp>
      <p:sp>
        <p:nvSpPr>
          <p:cNvPr id="285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86" name="Index Tuning ($$-$$$) (z MS SQL):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u="sng">
                <a:hlinkClick r:id="rId3" invalidUrl="" action="" tgtFrame="" tooltip="" history="1" highlightClick="0" endSnd="0"/>
              </a:rPr>
              <a:t>Index Tuning</a:t>
            </a:r>
            <a:r>
              <a:t> ($$-$$$) (z MS SQL):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dává doporučení na vytvoření, smazání či reindexaci indexu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požaduje 4+ vCores a PG 12+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nádstavba nad Query Store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používá rozšíření hypopg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>
              <a:spcBef>
                <a:spcPts val="1500"/>
              </a:spcBef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 u="sng">
                <a:hlinkClick r:id="rId4" invalidUrl="" action="" tgtFrame="" tooltip="" history="1" highlightClick="0" endSnd="0"/>
              </a:rPr>
              <a:t>Intelligent Tuning</a:t>
            </a:r>
            <a:r>
              <a:t> ($$-$$$):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zapíná se server parametrem </a:t>
            </a:r>
            <a:r>
              <a:rPr i="1">
                <a:latin typeface="+mn-lt"/>
                <a:ea typeface="+mn-ea"/>
                <a:cs typeface="+mn-cs"/>
                <a:sym typeface="Graphik"/>
              </a:rPr>
              <a:t>intelligent_tuning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automaticky nastavuje parametry pro autovacuum a zápisy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autovacuum tuning je pro 4+ vCPU a není pro SKU B </a:t>
            </a:r>
          </a:p>
        </p:txBody>
      </p:sp>
      <p:sp>
        <p:nvSpPr>
          <p:cNvPr id="287" name="Slide Number"/>
          <p:cNvSpPr txBox="1"/>
          <p:nvPr>
            <p:ph type="sldNum" sz="quarter" idx="4294967295"/>
          </p:nvPr>
        </p:nvSpPr>
        <p:spPr>
          <a:xfrm>
            <a:off x="23570684" y="12981031"/>
            <a:ext cx="339700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Autentizace  // Security - Authentic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Autentizace  // Security - Authentication</a:t>
            </a:r>
          </a:p>
        </p:txBody>
      </p:sp>
      <p:sp>
        <p:nvSpPr>
          <p:cNvPr id="290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91" name="PostgreSQL a/nebo Microsoft Entra autentizace. Limit pro pojmenování admin účtu (nesmí být azure_pg_admin, admin, root, …).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 defTabSz="572516">
              <a:spcBef>
                <a:spcPts val="3200"/>
              </a:spcBef>
              <a:defRPr sz="392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PostgreSQL</a:t>
            </a:r>
            <a:r>
              <a:t> a/nebo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Microsoft Entra</a:t>
            </a:r>
            <a:r>
              <a:t> autentizace.</a:t>
            </a:r>
            <a:br/>
            <a:r>
              <a:t>Limit pro pojmenování admin účtu (nesmí být azure_pg_admin, admin, root, …).</a:t>
            </a:r>
          </a:p>
          <a:p>
            <a:pPr defTabSz="572516">
              <a:spcBef>
                <a:spcPts val="3200"/>
              </a:spcBef>
              <a:defRPr sz="3920"/>
            </a:pPr>
            <a:r>
              <a:t>Entra ID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uživatel</a:t>
            </a:r>
            <a:r>
              <a:t> i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skupina</a:t>
            </a:r>
            <a:r>
              <a:t>.</a:t>
            </a:r>
            <a:br/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Managed identita</a:t>
            </a:r>
            <a:r>
              <a:t> nebo Service principal.</a:t>
            </a:r>
            <a:br/>
            <a:r>
              <a:t>Přes rozšíření PGAadAuth (+restart).</a:t>
            </a:r>
          </a:p>
          <a:p>
            <a:pPr defTabSz="572516">
              <a:spcBef>
                <a:spcPts val="3200"/>
              </a:spcBef>
              <a:defRPr sz="3920"/>
            </a:pPr>
            <a:r>
              <a:t>Založení uživatele z Entra ID přes funkci</a:t>
            </a:r>
            <a:br/>
            <a:r>
              <a:rPr i="1"/>
              <a:t>pgaadauth_create_principal</a:t>
            </a:r>
            <a:r>
              <a:t>.</a:t>
            </a:r>
            <a:br/>
            <a:r>
              <a:t>Smazání přes </a:t>
            </a:r>
            <a:r>
              <a:rPr i="1"/>
              <a:t>DROP ROLE rolename;</a:t>
            </a:r>
            <a:endParaRPr i="1"/>
          </a:p>
          <a:p>
            <a:pPr defTabSz="572516">
              <a:spcBef>
                <a:spcPts val="3200"/>
              </a:spcBef>
              <a:defRPr sz="3920"/>
            </a:pPr>
            <a:r>
              <a:t>PostgreSQL uživatel nemůže spravovat</a:t>
            </a:r>
            <a:br/>
            <a:r>
              <a:t>Entra ID uživatele.</a:t>
            </a:r>
          </a:p>
        </p:txBody>
      </p:sp>
      <p:sp>
        <p:nvSpPr>
          <p:cNvPr id="292" name="Slide Number"/>
          <p:cNvSpPr txBox="1"/>
          <p:nvPr>
            <p:ph type="sldNum" sz="quarter" idx="4294967295"/>
          </p:nvPr>
        </p:nvSpPr>
        <p:spPr>
          <a:xfrm>
            <a:off x="23567026" y="12981031"/>
            <a:ext cx="347016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95" name="Image"/>
          <p:cNvGrpSpPr/>
          <p:nvPr/>
        </p:nvGrpSpPr>
        <p:grpSpPr>
          <a:xfrm>
            <a:off x="11302655" y="7161999"/>
            <a:ext cx="12819272" cy="5838795"/>
            <a:chOff x="0" y="0"/>
            <a:chExt cx="12819271" cy="5838794"/>
          </a:xfrm>
        </p:grpSpPr>
        <p:pic>
          <p:nvPicPr>
            <p:cNvPr id="294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12565272" cy="550859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3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819272" cy="583879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ole a uživatelé  // Security - Authentication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Role a uživatelé  // Security - Authentication</a:t>
            </a:r>
          </a:p>
        </p:txBody>
      </p:sp>
      <p:sp>
        <p:nvSpPr>
          <p:cNvPr id="298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99" name="Azure admin &gt; Zákaznický admin &gt; Zákaznické účty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/>
            <a:r>
              <a:rPr i="1"/>
              <a:t>Azure admin</a:t>
            </a:r>
            <a:r>
              <a:t>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&gt;</a:t>
            </a:r>
            <a:r>
              <a:t>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Zákaznický admin</a:t>
            </a:r>
            <a:r>
              <a:t>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&gt;</a:t>
            </a:r>
            <a:r>
              <a:t>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Zákaznické účty</a:t>
            </a:r>
          </a:p>
          <a:p>
            <a:pPr/>
            <a:r>
              <a:t>Každý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uživatel</a:t>
            </a:r>
            <a:r>
              <a:t> (může se přihlásit) je role, ale ne každá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role</a:t>
            </a:r>
            <a:r>
              <a:t> je uživatel.</a:t>
            </a:r>
            <a:br/>
            <a:r>
              <a:t>Role se často používají jako skupiny práv, které se přiřazují uživatelům.</a:t>
            </a:r>
          </a:p>
          <a:p>
            <a:pPr/>
            <a:r>
              <a:t>Dle využití instance připravit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role/uživatele</a:t>
            </a:r>
            <a:r>
              <a:t>, např. migrační (DDL), aplikační (DML) a R/O.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Předdefinované role</a:t>
            </a:r>
            <a:r>
              <a:t> můžou usnadnit správu: </a:t>
            </a:r>
            <a:r>
              <a:rPr i="1"/>
              <a:t>pg_read_all_data</a:t>
            </a:r>
            <a:r>
              <a:t> a </a:t>
            </a:r>
            <a:r>
              <a:rPr i="1"/>
              <a:t>pg_write_all_data</a:t>
            </a:r>
            <a:r>
              <a:t>.</a:t>
            </a:r>
          </a:p>
        </p:txBody>
      </p:sp>
      <p:sp>
        <p:nvSpPr>
          <p:cNvPr id="300" name="Slide Number"/>
          <p:cNvSpPr txBox="1"/>
          <p:nvPr>
            <p:ph type="sldNum" sz="quarter" idx="4294967295"/>
          </p:nvPr>
        </p:nvSpPr>
        <p:spPr>
          <a:xfrm>
            <a:off x="23577770" y="12981031"/>
            <a:ext cx="325528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Databáze a schémata  // Settings - Database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Databáze a schémata  // Settings - Databases</a:t>
            </a:r>
          </a:p>
        </p:txBody>
      </p:sp>
      <p:sp>
        <p:nvSpPr>
          <p:cNvPr id="305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306" name="Databázový server (instance) &gt; databáze &gt; schéma &gt; objekty Velmi podobně jako u Oracle nebo MS SQL.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/>
            <a:r>
              <a:t>Databázový server (instance) &gt; databáze &gt; schéma &gt; objekty</a:t>
            </a:r>
            <a:br/>
            <a:r>
              <a:t>Velmi podobně jako u Oracle nebo MS SQL.</a:t>
            </a:r>
          </a:p>
          <a:p>
            <a:pPr/>
            <a:r>
              <a:t>U MySQL a MariaDB je databázový server (instance) &gt; databáze (neboli schéma) &gt; objekty.</a:t>
            </a:r>
          </a:p>
          <a:p>
            <a:pPr/>
            <a:r>
              <a:t>Proč nepoužívat public schéma?</a:t>
            </a: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</a:pPr>
            <a:r>
              <a:t>všichni uživatelé mají přístup</a:t>
            </a: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</a:pPr>
            <a:r>
              <a:t>možná kolize jmen objektů</a:t>
            </a: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</a:pPr>
            <a:r>
              <a:t>náročnější správa oprávnění a přenositelnost aplikací </a:t>
            </a:r>
          </a:p>
          <a:p>
            <a:pPr>
              <a:spcBef>
                <a:spcPts val="1500"/>
              </a:spcBef>
            </a:pPr>
            <a:r>
              <a:t>Ideální je REVOKE CREATE a USAGE na public schématu a aplikace oddělovat schématy.</a:t>
            </a:r>
          </a:p>
        </p:txBody>
      </p:sp>
      <p:sp>
        <p:nvSpPr>
          <p:cNvPr id="307" name="Slide Number"/>
          <p:cNvSpPr txBox="1"/>
          <p:nvPr>
            <p:ph type="sldNum" sz="quarter" idx="4294967295"/>
          </p:nvPr>
        </p:nvSpPr>
        <p:spPr>
          <a:xfrm>
            <a:off x="23568398" y="12981031"/>
            <a:ext cx="344272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Ukázka a Cvičení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Ukázka a Cvičení</a:t>
            </a:r>
          </a:p>
        </p:txBody>
      </p:sp>
      <p:sp>
        <p:nvSpPr>
          <p:cNvPr id="310" name="V repozitáři adresář cvičení…"/>
          <p:cNvSpPr txBox="1"/>
          <p:nvPr>
            <p:ph type="subTitle" sz="quarter" idx="1"/>
          </p:nvPr>
        </p:nvSpPr>
        <p:spPr>
          <a:xfrm>
            <a:off x="1298349" y="9268776"/>
            <a:ext cx="21869401" cy="2018207"/>
          </a:xfrm>
          <a:prstGeom prst="rect">
            <a:avLst/>
          </a:prstGeom>
        </p:spPr>
        <p:txBody>
          <a:bodyPr/>
          <a:lstStyle/>
          <a:p>
            <a:pPr/>
            <a:r>
              <a:t>V repozitáři adresář cvičení</a:t>
            </a:r>
          </a:p>
          <a:p>
            <a:pPr/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https://klabnik.link/chat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snova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Osnova</a:t>
            </a:r>
          </a:p>
        </p:txBody>
      </p:sp>
      <p:sp>
        <p:nvSpPr>
          <p:cNvPr id="193" name="Školení 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pc="-316" sz="7900"/>
            </a:lvl1pPr>
          </a:lstStyle>
          <a:p>
            <a:pPr/>
            <a:r>
              <a:t>Školení Azure database for POstgreSQL</a:t>
            </a:r>
          </a:p>
        </p:txBody>
      </p:sp>
      <p:sp>
        <p:nvSpPr>
          <p:cNvPr id="194" name="Cíl školení: Porozumět a naučit se pracovat s Azure Database for PostgreSQL – Flexible Server…"/>
          <p:cNvSpPr txBox="1"/>
          <p:nvPr>
            <p:ph type="body" idx="1"/>
          </p:nvPr>
        </p:nvSpPr>
        <p:spPr>
          <a:xfrm>
            <a:off x="1295400" y="5080000"/>
            <a:ext cx="22224746" cy="7939730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Cíl školení:</a:t>
            </a:r>
            <a:r>
              <a:t> </a:t>
            </a:r>
            <a:r>
              <a:t>Porozumět a naučit se pracovat s Azure Database for PostgreSQL – Flexible Server</a:t>
            </a:r>
          </a:p>
          <a:p>
            <a:pPr/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Rozsah:</a:t>
            </a:r>
            <a:r>
              <a:t> 4 hodiny</a:t>
            </a:r>
          </a:p>
          <a:p>
            <a:pPr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Stručný obsah:</a:t>
            </a:r>
          </a:p>
          <a:p>
            <a:pPr lvl="1" marL="1295400" indent="-647700">
              <a:spcBef>
                <a:spcPts val="1000"/>
              </a:spcBef>
              <a:buClr>
                <a:srgbClr val="000000"/>
              </a:buClr>
              <a:buSzPct val="200000"/>
              <a:buChar char="•"/>
            </a:pPr>
            <a:r>
              <a:t>Základy Azure Database for PostgreSQL</a:t>
            </a:r>
          </a:p>
          <a:p>
            <a:pPr lvl="1" marL="1295400" indent="-647700">
              <a:spcBef>
                <a:spcPts val="1000"/>
              </a:spcBef>
              <a:buClr>
                <a:srgbClr val="000000"/>
              </a:buClr>
              <a:buSzPct val="200000"/>
              <a:buChar char="•"/>
            </a:pPr>
            <a:r>
              <a:t>Architektura Azure Database for PostgreSQL</a:t>
            </a:r>
          </a:p>
          <a:p>
            <a:pPr lvl="1" marL="1295400" indent="-647700">
              <a:spcBef>
                <a:spcPts val="1000"/>
              </a:spcBef>
              <a:buClr>
                <a:srgbClr val="000000"/>
              </a:buClr>
              <a:buSzPct val="200000"/>
              <a:buChar char="•"/>
            </a:pPr>
            <a:r>
              <a:t>Provoz Azure Database for PostgreSQL</a:t>
            </a:r>
          </a:p>
          <a:p>
            <a:pPr lvl="1" marL="1295400" indent="-647700">
              <a:spcBef>
                <a:spcPts val="1000"/>
              </a:spcBef>
              <a:buClr>
                <a:srgbClr val="000000"/>
              </a:buClr>
              <a:buSzPct val="200000"/>
              <a:buChar char="•"/>
            </a:pPr>
            <a:r>
              <a:t>Práce s Azure Portal a nástroji az, pgbench, pg_dump, pg_restore a psql</a:t>
            </a:r>
          </a:p>
        </p:txBody>
      </p:sp>
      <p:sp>
        <p:nvSpPr>
          <p:cNvPr id="195" name="Slide Number"/>
          <p:cNvSpPr txBox="1"/>
          <p:nvPr>
            <p:ph type="sldNum" sz="quarter" idx="4294967295"/>
          </p:nvPr>
        </p:nvSpPr>
        <p:spPr>
          <a:xfrm>
            <a:off x="23620061" y="12981031"/>
            <a:ext cx="240946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Jak postupovat, když je aplikace pomalá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Jak postupovat, když je aplikace pomalá?</a:t>
            </a:r>
          </a:p>
        </p:txBody>
      </p:sp>
      <p:sp>
        <p:nvSpPr>
          <p:cNvPr id="315" name="Stručná Rekapitulac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Stručná Rekapitulace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tručná Rekapitulace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Stručná Rekapitulace</a:t>
            </a:r>
          </a:p>
        </p:txBody>
      </p:sp>
      <p:sp>
        <p:nvSpPr>
          <p:cNvPr id="318" name="Jak postupovat, když je aplikace pomalá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3991">
              <a:defRPr spc="-304" sz="7600"/>
            </a:lvl1pPr>
          </a:lstStyle>
          <a:p>
            <a:pPr/>
            <a:r>
              <a:t>Jak postupovat, když je aplikace pomalá?</a:t>
            </a:r>
          </a:p>
        </p:txBody>
      </p:sp>
      <p:sp>
        <p:nvSpPr>
          <p:cNvPr id="319" name="Zkontrolovat metriky (CPU, paměť, disk I/O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Zkontrolovat metriky</a:t>
            </a:r>
            <a:r>
              <a:t> (CPU, paměť, disk I/O).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Analyzovat dotazy</a:t>
            </a:r>
            <a:r>
              <a:t> (Query Store, pg_stat_statements).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Zkontrolovat indexy</a:t>
            </a:r>
            <a:r>
              <a:t> (hlavně pro často filtrované sloupce).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Upravit parametry</a:t>
            </a:r>
            <a:r>
              <a:t> (work_mem atd.), pokud je to možné.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Probrat výsledky s vývojáři</a:t>
            </a:r>
            <a:r>
              <a:t> a hledat úzká hrdla v kódu.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Jak probíhá upgrade PostgreSQL a jak to ovlivní aplikaci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905470">
              <a:defRPr spc="-518" sz="10374"/>
            </a:lvl1pPr>
          </a:lstStyle>
          <a:p>
            <a:pPr/>
            <a:r>
              <a:t>Jak probíhá upgrade PostgreSQL a jak to ovlivní aplikaci?</a:t>
            </a:r>
          </a:p>
        </p:txBody>
      </p:sp>
      <p:sp>
        <p:nvSpPr>
          <p:cNvPr id="322" name="Stručná Rekapitulac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Stručná Rekapitulace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tručná Rekapitulace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Stručná Rekapitulace</a:t>
            </a:r>
          </a:p>
        </p:txBody>
      </p:sp>
      <p:sp>
        <p:nvSpPr>
          <p:cNvPr id="325" name="Jak probíhá upgrade PostgreSQL a jak to ovlivní aplikac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15468">
              <a:defRPr spc="-216" sz="5400"/>
            </a:lvl1pPr>
          </a:lstStyle>
          <a:p>
            <a:pPr/>
            <a:r>
              <a:t>Jak probíhá upgrade PostgreSQL a jak to ovlivní aplikaci?</a:t>
            </a:r>
          </a:p>
        </p:txBody>
      </p:sp>
      <p:sp>
        <p:nvSpPr>
          <p:cNvPr id="326" name="Plánovaná odstávka (krátká nedostupnost během upgradu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Plánovaná odstávka</a:t>
            </a:r>
            <a:r>
              <a:t> (krátká nedostupnost během upgradu).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Kompatibilita</a:t>
            </a:r>
            <a:r>
              <a:t> (nové funkce, možné změny v chování).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Kontrola logů</a:t>
            </a:r>
            <a:r>
              <a:t> (informace o průběhu upgradu).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Příprava a záloha před upgradem</a:t>
            </a:r>
            <a:r>
              <a:t> (pojistka proti neúspěchu).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Otestování aplikace po upgrade</a:t>
            </a:r>
            <a:r>
              <a:t> (regresní testy).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Jak se zálohují a obnovují databáze v Azure PostgreSQL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928687">
              <a:defRPr spc="-532" sz="10640"/>
            </a:lvl1pPr>
          </a:lstStyle>
          <a:p>
            <a:pPr/>
            <a:r>
              <a:t>Jak se zálohují a obnovují databáze v Azure PostgreSQL?</a:t>
            </a:r>
          </a:p>
        </p:txBody>
      </p:sp>
      <p:sp>
        <p:nvSpPr>
          <p:cNvPr id="329" name="Stručná Rekapitulac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Stručná Rekapitulace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tručná Rekapitulace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Stručná Rekapitulace</a:t>
            </a:r>
          </a:p>
        </p:txBody>
      </p:sp>
      <p:sp>
        <p:nvSpPr>
          <p:cNvPr id="332" name="Jak se zálohují a obnovují databáze v Azure PostgreSQ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21310">
              <a:defRPr spc="-220" sz="5500"/>
            </a:lvl1pPr>
          </a:lstStyle>
          <a:p>
            <a:pPr/>
            <a:r>
              <a:t>Jak se zálohují a obnovují databáze v Azure PostgreSQL?</a:t>
            </a:r>
          </a:p>
        </p:txBody>
      </p:sp>
      <p:sp>
        <p:nvSpPr>
          <p:cNvPr id="333" name="Automatické zálohy (Point-in-Time Restore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Automatické zálohy</a:t>
            </a:r>
            <a:r>
              <a:t> (Point-in-Time Restore).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Fast restore</a:t>
            </a:r>
            <a:r>
              <a:t> (rychlé vytočení kopie serveru).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pg_dump/pg_restore</a:t>
            </a:r>
            <a:r>
              <a:t> (ruční export/import).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Kontrola záloh</a:t>
            </a:r>
            <a:r>
              <a:t> (pravidelné testy obnovy).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Bezpečnost</a:t>
            </a:r>
            <a:r>
              <a:t> (šifrování, přístupová práva k dumpům).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Jak funguje replikace a High Availability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Jak funguje replikace a High Availability?</a:t>
            </a:r>
          </a:p>
        </p:txBody>
      </p:sp>
      <p:sp>
        <p:nvSpPr>
          <p:cNvPr id="336" name="Stručná Rekapitulac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Stručná Rekapitulace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tručná Rekapitulace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Stručná Rekapitulace</a:t>
            </a:r>
          </a:p>
        </p:txBody>
      </p:sp>
      <p:sp>
        <p:nvSpPr>
          <p:cNvPr id="339" name="Jak funguje replikace a High Availability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8150">
              <a:defRPr spc="-300" sz="7500"/>
            </a:lvl1pPr>
          </a:lstStyle>
          <a:p>
            <a:pPr/>
            <a:r>
              <a:t>Jak funguje replikace a High Availability?</a:t>
            </a:r>
          </a:p>
        </p:txBody>
      </p:sp>
      <p:sp>
        <p:nvSpPr>
          <p:cNvPr id="340" name="High Availability (vestavěné, standby server, automatický failover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High Availability</a:t>
            </a:r>
            <a:r>
              <a:t> (vestavěné, standby server, automatický failover).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Read replicas</a:t>
            </a:r>
            <a:r>
              <a:t> (rozložení čtení, snížení zátěže na primárním serveru).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Virtuální endpoint</a:t>
            </a:r>
            <a:r>
              <a:t> (jeden stálý bod pro read/write operace).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Failover vs. switchover</a:t>
            </a:r>
            <a:r>
              <a:t> (rozdíl v přepínání rolí serverů).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Monitoring replikace</a:t>
            </a:r>
            <a:r>
              <a:t> (kontrola synchronizace, latence).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o všechno můžeme logovat v Azure PostgreSQL a jak tyto logy využít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905470">
              <a:defRPr spc="-518" sz="10374"/>
            </a:lvl1pPr>
          </a:lstStyle>
          <a:p>
            <a:pPr/>
            <a:r>
              <a:t>Co všechno můžeme logovat v Azure PostgreSQL a jak tyto logy využít?</a:t>
            </a:r>
          </a:p>
        </p:txBody>
      </p:sp>
      <p:sp>
        <p:nvSpPr>
          <p:cNvPr id="343" name="Stručná Rekapitulac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Stručná Rekapitulace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tručná Rekapitulace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Stručná Rekapitulace</a:t>
            </a:r>
          </a:p>
        </p:txBody>
      </p:sp>
      <p:sp>
        <p:nvSpPr>
          <p:cNvPr id="346" name="Co všechno můžeme logovat v Azure PostgreSQL a jak tyto logy využí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15468">
              <a:defRPr spc="-216" sz="5400"/>
            </a:lvl1pPr>
          </a:lstStyle>
          <a:p>
            <a:pPr/>
            <a:r>
              <a:t>Co všechno můžeme logovat v Azure PostgreSQL a jak tyto logy využít?</a:t>
            </a:r>
          </a:p>
        </p:txBody>
      </p:sp>
      <p:sp>
        <p:nvSpPr>
          <p:cNvPr id="347" name="Log Analytics Workspace (sběr a analýza logů)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Log Analytics Workspace</a:t>
            </a:r>
            <a:r>
              <a:t> (sběr a analýza logů).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Audit (pgaudit)</a:t>
            </a:r>
            <a:r>
              <a:t> (sledování přístupů a změn).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Query performance</a:t>
            </a:r>
            <a:r>
              <a:t> (identifikace slow queries).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pg_stat_statements</a:t>
            </a:r>
            <a:r>
              <a:t> (statistiky volání dotazů).</a:t>
            </a:r>
          </a:p>
          <a:p>
            <a:pPr marL="647700" indent="-647700">
              <a:buClr>
                <a:srgbClr val="000000"/>
              </a:buClr>
              <a:buSzPct val="200000"/>
              <a:buChar char="•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Bezpečnost a troubleshooting</a:t>
            </a:r>
            <a:r>
              <a:t> (rychlé dohledání incidentů).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Základy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Základy</a:t>
            </a:r>
          </a:p>
        </p:txBody>
      </p:sp>
      <p:sp>
        <p:nvSpPr>
          <p:cNvPr id="200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01" name="Azure Database for PostgreSQL: Flexible Server vs Single Server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Azure Database for PostgreSQL:</a:t>
            </a:r>
            <a:r>
              <a:t> </a:t>
            </a:r>
            <a:r>
              <a:rPr u="sng"/>
              <a:t>Flexible Server</a:t>
            </a:r>
            <a:r>
              <a:t> vs </a:t>
            </a:r>
            <a:r>
              <a:rPr strike="sngStrike"/>
              <a:t>Single Server</a:t>
            </a:r>
            <a:endParaRPr strike="sngStrike"/>
          </a:p>
          <a:p>
            <a:pPr/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Cloudová služba:</a:t>
            </a:r>
            <a:r>
              <a:t> PaaS vs SaaS</a:t>
            </a:r>
          </a:p>
          <a:p>
            <a:pPr/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On-prem:</a:t>
            </a:r>
            <a:r>
              <a:t> Celý stack na zákazníkovi</a:t>
            </a:r>
          </a:p>
        </p:txBody>
      </p:sp>
      <p:sp>
        <p:nvSpPr>
          <p:cNvPr id="202" name="Slide Number"/>
          <p:cNvSpPr txBox="1"/>
          <p:nvPr>
            <p:ph type="sldNum" sz="quarter" idx="4294967295"/>
          </p:nvPr>
        </p:nvSpPr>
        <p:spPr>
          <a:xfrm>
            <a:off x="23614346" y="12981031"/>
            <a:ext cx="252376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05" name="Image"/>
          <p:cNvGrpSpPr/>
          <p:nvPr/>
        </p:nvGrpSpPr>
        <p:grpSpPr>
          <a:xfrm>
            <a:off x="497078" y="8503837"/>
            <a:ext cx="12954001" cy="4606529"/>
            <a:chOff x="0" y="0"/>
            <a:chExt cx="12954000" cy="4606528"/>
          </a:xfrm>
        </p:grpSpPr>
        <p:pic>
          <p:nvPicPr>
            <p:cNvPr id="204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12700000" cy="427632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3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954000" cy="4606529"/>
            </a:xfrm>
            <a:prstGeom prst="rect">
              <a:avLst/>
            </a:prstGeom>
            <a:effectLst/>
          </p:spPr>
        </p:pic>
      </p:grpSp>
      <p:grpSp>
        <p:nvGrpSpPr>
          <p:cNvPr id="208" name="Image"/>
          <p:cNvGrpSpPr/>
          <p:nvPr/>
        </p:nvGrpSpPr>
        <p:grpSpPr>
          <a:xfrm>
            <a:off x="14182728" y="7463061"/>
            <a:ext cx="9779001" cy="5688014"/>
            <a:chOff x="0" y="0"/>
            <a:chExt cx="9779000" cy="5688012"/>
          </a:xfrm>
        </p:grpSpPr>
        <p:pic>
          <p:nvPicPr>
            <p:cNvPr id="207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88900"/>
              <a:ext cx="9525000" cy="535781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6" name="Image" descr="Image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9779000" cy="568801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Otázky?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Otázky?</a:t>
            </a:r>
          </a:p>
        </p:txBody>
      </p:sp>
      <p:sp>
        <p:nvSpPr>
          <p:cNvPr id="350" name="Any q?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Any q?</a:t>
            </a:r>
          </a:p>
        </p:txBody>
      </p:sp>
      <p:grpSp>
        <p:nvGrpSpPr>
          <p:cNvPr id="353" name="Low-angle view of a palm tree with Dubai’s skyscrapers in the background">
            <a:hlinkClick r:id="rId4" invalidUrl="" action="" tgtFrame="" tooltip="" history="1" highlightClick="0" endSnd="0"/>
          </p:cNvPr>
          <p:cNvGrpSpPr/>
          <p:nvPr/>
        </p:nvGrpSpPr>
        <p:grpSpPr>
          <a:xfrm>
            <a:off x="14170914" y="158463"/>
            <a:ext cx="10055656" cy="13399074"/>
            <a:chOff x="0" y="0"/>
            <a:chExt cx="10055654" cy="13399072"/>
          </a:xfrm>
        </p:grpSpPr>
        <p:pic>
          <p:nvPicPr>
            <p:cNvPr id="352" name="Low-angle view of a palm tree with Dubai’s skyscrapers in the background" descr="Low-angle view of a palm tree with Dubai’s skyscrapers in the background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27000" y="88900"/>
              <a:ext cx="9801655" cy="1306887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1" name="Low-angle view of a palm tree with Dubai’s skyscrapers in the background" descr="Low-angle view of a palm tree with Dubai’s skyscrapers in the background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10055656" cy="13399073"/>
            </a:xfrm>
            <a:prstGeom prst="rect">
              <a:avLst/>
            </a:prstGeom>
            <a:effectLst/>
          </p:spPr>
        </p:pic>
      </p:grpSp>
      <p:sp>
        <p:nvSpPr>
          <p:cNvPr id="354" name="https://en.wikipedia.org/wiki/Q_%28James_Bond%29"/>
          <p:cNvSpPr/>
          <p:nvPr/>
        </p:nvSpPr>
        <p:spPr>
          <a:xfrm>
            <a:off x="14170915" y="13659136"/>
            <a:ext cx="10055654" cy="542799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1531">
              <a:lnSpc>
                <a:spcPct val="80000"/>
              </a:lnSpc>
              <a:spcBef>
                <a:spcPts val="400"/>
              </a:spcBef>
              <a:tabLst>
                <a:tab pos="812800" algn="l"/>
              </a:tabLst>
              <a:defRPr spc="-26" sz="2600">
                <a:latin typeface="Graphik Compact Regular"/>
                <a:ea typeface="Graphik Compact Regular"/>
                <a:cs typeface="Graphik Compact Regular"/>
                <a:sym typeface="Graphik Compact Regular"/>
              </a:defRPr>
            </a:lvl1pPr>
          </a:lstStyle>
          <a:p>
            <a:pPr/>
            <a:r>
              <a:t>https://en.wikipedia.org/wiki/Q_%28James_Bond%29</a:t>
            </a:r>
          </a:p>
        </p:txBody>
      </p:sp>
      <p:sp>
        <p:nvSpPr>
          <p:cNvPr id="355" name="learn.microsoft.com/en-us/azure/postgresql/ postgresql.org/docs/"/>
          <p:cNvSpPr txBox="1"/>
          <p:nvPr/>
        </p:nvSpPr>
        <p:spPr>
          <a:xfrm>
            <a:off x="1293021" y="10856118"/>
            <a:ext cx="10776205" cy="1442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u="sng">
                <a:hlinkClick r:id="rId7" invalidUrl="" action="" tgtFrame="" tooltip="" history="1" highlightClick="0" endSnd="0"/>
              </a:rPr>
              <a:t>learn.microsoft.com/en-us/azure/postgresql/</a:t>
            </a:r>
            <a:br/>
            <a:r>
              <a:rPr u="sng">
                <a:hlinkClick r:id="rId8" invalidUrl="" action="" tgtFrame="" tooltip="" history="1" highlightClick="0" endSnd="0"/>
              </a:rPr>
              <a:t>postgresql.org/docs/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Díky za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Díky za</a:t>
            </a:r>
          </a:p>
          <a:p>
            <a:pPr/>
            <a:r>
              <a:t>pozornost</a:t>
            </a:r>
          </a:p>
        </p:txBody>
      </p:sp>
      <p:sp>
        <p:nvSpPr>
          <p:cNvPr id="360" name="T.Hank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T.Hanks</a:t>
            </a:r>
          </a:p>
        </p:txBody>
      </p:sp>
      <p:grpSp>
        <p:nvGrpSpPr>
          <p:cNvPr id="363" name="Low-angle view of a palm tree with Dubai’s skyscrapers in the background">
            <a:hlinkClick r:id="rId4" invalidUrl="" action="" tgtFrame="" tooltip="" history="1" highlightClick="0" endSnd="0"/>
          </p:cNvPr>
          <p:cNvGrpSpPr/>
          <p:nvPr/>
        </p:nvGrpSpPr>
        <p:grpSpPr>
          <a:xfrm>
            <a:off x="14208356" y="171533"/>
            <a:ext cx="10095517" cy="13372934"/>
            <a:chOff x="0" y="0"/>
            <a:chExt cx="10095516" cy="13372932"/>
          </a:xfrm>
        </p:grpSpPr>
        <p:pic>
          <p:nvPicPr>
            <p:cNvPr id="362" name="Low-angle view of a palm tree with Dubai’s skyscrapers in the background" descr="Low-angle view of a palm tree with Dubai’s skyscrapers in the background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20882"/>
            <a:stretch>
              <a:fillRect/>
            </a:stretch>
          </p:blipFill>
          <p:spPr>
            <a:xfrm>
              <a:off x="127000" y="88900"/>
              <a:ext cx="9841517" cy="1304273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1" name="Low-angle view of a palm tree with Dubai’s skyscrapers in the background" descr="Low-angle view of a palm tree with Dubai’s skyscrapers in the background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095517" cy="13372933"/>
            </a:xfrm>
            <a:prstGeom prst="rect">
              <a:avLst/>
            </a:prstGeom>
            <a:effectLst/>
          </p:spPr>
        </p:pic>
      </p:grpSp>
      <p:sp>
        <p:nvSpPr>
          <p:cNvPr id="364" name="https://en.wikipedia.org/wiki/Tom_Hanks"/>
          <p:cNvSpPr/>
          <p:nvPr/>
        </p:nvSpPr>
        <p:spPr>
          <a:xfrm>
            <a:off x="14208356" y="13646066"/>
            <a:ext cx="10095517" cy="542799"/>
          </a:xfrm>
          <a:prstGeom prst="roundRect">
            <a:avLst>
              <a:gd name="adj" fmla="val 0"/>
            </a:avLst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1531">
              <a:lnSpc>
                <a:spcPct val="80000"/>
              </a:lnSpc>
              <a:spcBef>
                <a:spcPts val="400"/>
              </a:spcBef>
              <a:tabLst>
                <a:tab pos="812800" algn="l"/>
              </a:tabLst>
              <a:defRPr spc="-26" sz="2600" u="sng">
                <a:latin typeface="Graphik Compact Regular"/>
                <a:ea typeface="Graphik Compact Regular"/>
                <a:cs typeface="Graphik Compact Regular"/>
                <a:sym typeface="Graphik Compact Regular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https://en.wikipedia.org/wiki/Tom_Hanks</a:t>
            </a:r>
          </a:p>
        </p:txBody>
      </p:sp>
      <p:grpSp>
        <p:nvGrpSpPr>
          <p:cNvPr id="367" name="Image"/>
          <p:cNvGrpSpPr/>
          <p:nvPr/>
        </p:nvGrpSpPr>
        <p:grpSpPr>
          <a:xfrm>
            <a:off x="9976677" y="612786"/>
            <a:ext cx="4064001" cy="4140201"/>
            <a:chOff x="0" y="0"/>
            <a:chExt cx="4064000" cy="4140200"/>
          </a:xfrm>
        </p:grpSpPr>
        <p:pic>
          <p:nvPicPr>
            <p:cNvPr id="366" name="Image" descr="Imag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27000" y="88900"/>
              <a:ext cx="3810000" cy="3810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5" name="Image" descr="Image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4064000" cy="414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Odkazy a nástroje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233679">
              <a:lnSpc>
                <a:spcPct val="80000"/>
              </a:lnSpc>
              <a:defRPr b="1" spc="-159" sz="4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Odkazy a nástroje</a:t>
            </a:r>
          </a:p>
        </p:txBody>
      </p:sp>
      <p:sp>
        <p:nvSpPr>
          <p:cNvPr id="372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373" name="Analýza EXPLAIN https://explain.dalibo.com https://explain.depesz.com https://www.pgexplain.dev…"/>
          <p:cNvSpPr txBox="1"/>
          <p:nvPr>
            <p:ph type="body" idx="1"/>
          </p:nvPr>
        </p:nvSpPr>
        <p:spPr>
          <a:xfrm>
            <a:off x="1295400" y="5270500"/>
            <a:ext cx="21869400" cy="8058074"/>
          </a:xfrm>
          <a:prstGeom prst="rect">
            <a:avLst/>
          </a:prstGeom>
        </p:spPr>
        <p:txBody>
          <a:bodyPr/>
          <a:lstStyle/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Analýza EXPLAIN</a:t>
            </a:r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https://explain.dalibo.com</a:t>
            </a:r>
            <a:r>
              <a:t> </a:t>
            </a:r>
            <a:r>
              <a:rPr u="sng">
                <a:hlinkClick r:id="rId4" invalidUrl="" action="" tgtFrame="" tooltip="" history="1" highlightClick="0" endSnd="0"/>
              </a:rPr>
              <a:t>https://explain.depesz.com</a:t>
            </a:r>
            <a:r>
              <a:t> </a:t>
            </a:r>
            <a:r>
              <a:rPr u="sng">
                <a:hlinkClick r:id="rId5" invalidUrl="" action="" tgtFrame="" tooltip="" history="1" highlightClick="0" endSnd="0"/>
              </a:rPr>
              <a:t>https://www.pgexplain.dev</a:t>
            </a:r>
          </a:p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Jaký datový typ použít</a:t>
            </a:r>
            <a:r>
              <a:t> </a:t>
            </a:r>
            <a:r>
              <a:rPr u="sng">
                <a:hlinkClick r:id="rId6" invalidUrl="" action="" tgtFrame="" tooltip="" history="1" highlightClick="0" endSnd="0"/>
              </a:rPr>
              <a:t>https://masteringpostgres.com/types?u=boolean</a:t>
            </a:r>
          </a:p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PostgreSQL AI</a:t>
            </a:r>
            <a:r>
              <a:t> </a:t>
            </a:r>
            <a:r>
              <a:rPr u="sng">
                <a:hlinkClick r:id="rId7" invalidUrl="" action="" tgtFrame="" tooltip="" history="1" highlightClick="0" endSnd="0"/>
              </a:rPr>
              <a:t>https://postgres.ai</a:t>
            </a:r>
          </a:p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Role, uživatelé a oprávnění</a:t>
            </a:r>
            <a:r>
              <a:t> </a:t>
            </a:r>
            <a:r>
              <a:rPr u="sng">
                <a:hlinkClick r:id="rId8" invalidUrl="" action="" tgtFrame="" tooltip="" history="1" highlightClick="0" endSnd="0"/>
              </a:rPr>
              <a:t>https://rlopzc.com/posts/securing-your-postgresql-db-with-roles--privileges/</a:t>
            </a:r>
          </a:p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Konfigurační soubor</a:t>
            </a:r>
            <a:r>
              <a:t> </a:t>
            </a:r>
            <a:r>
              <a:rPr u="sng">
                <a:hlinkClick r:id="rId9" invalidUrl="" action="" tgtFrame="" tooltip="" history="1" highlightClick="0" endSnd="0"/>
              </a:rPr>
              <a:t>https://postgresqlco.nf</a:t>
            </a:r>
          </a:p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Optimalizace SQL dotazů</a:t>
            </a:r>
            <a:r>
              <a:t> </a:t>
            </a:r>
            <a:r>
              <a:rPr u="sng">
                <a:hlinkClick r:id="rId10" invalidUrl="" action="" tgtFrame="" tooltip="" history="1" highlightClick="0" endSnd="0"/>
              </a:rPr>
              <a:t>https://aiven.io/tools/sql-query-optimizer</a:t>
            </a:r>
          </a:p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rPr>
                <a:solidFill>
                  <a:schemeClr val="accent5">
                    <a:hueOff val="129701"/>
                    <a:lumOff val="-22825"/>
                  </a:schemeClr>
                </a:solidFill>
                <a:latin typeface="Graphik Semibold"/>
                <a:ea typeface="Graphik Semibold"/>
                <a:cs typeface="Graphik Semibold"/>
                <a:sym typeface="Graphik Semibold"/>
              </a:rPr>
              <a:t>!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 Monitoring na klíč</a:t>
            </a:r>
            <a:r>
              <a:t> </a:t>
            </a:r>
            <a:r>
              <a:rPr u="sng">
                <a:hlinkClick r:id="rId11" invalidUrl="" action="" tgtFrame="" tooltip="" history="1" highlightClick="0" endSnd="0"/>
              </a:rPr>
              <a:t>https://pgwatch.com</a:t>
            </a:r>
          </a:p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Obdoba (h)top</a:t>
            </a:r>
            <a:r>
              <a:t> </a:t>
            </a:r>
            <a:r>
              <a:rPr u="sng">
                <a:hlinkClick r:id="rId12" invalidUrl="" action="" tgtFrame="" tooltip="" history="1" highlightClick="0" endSnd="0"/>
              </a:rPr>
              <a:t>https://github.com/dalibo/pg_activity</a:t>
            </a:r>
          </a:p>
          <a:p>
            <a:pPr marL="550545" indent="-550545" defTabSz="496570">
              <a:spcBef>
                <a:spcPts val="2800"/>
              </a:spcBef>
              <a:buClr>
                <a:srgbClr val="000000"/>
              </a:buClr>
              <a:buSzPct val="200000"/>
              <a:buChar char="•"/>
              <a:defRPr sz="3400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Use the index Luke</a:t>
            </a:r>
            <a:r>
              <a:t> </a:t>
            </a:r>
            <a:r>
              <a:rPr u="sng">
                <a:hlinkClick r:id="rId13" invalidUrl="" action="" tgtFrame="" tooltip="" history="1" highlightClick="0" endSnd="0"/>
              </a:rPr>
              <a:t>https://use-the-index-luke.com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gion a zónY dostupnosti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REgion a zónY dostupnosti</a:t>
            </a:r>
          </a:p>
        </p:txBody>
      </p:sp>
      <p:sp>
        <p:nvSpPr>
          <p:cNvPr id="213" name="Az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Azure</a:t>
            </a:r>
          </a:p>
        </p:txBody>
      </p:sp>
      <p:sp>
        <p:nvSpPr>
          <p:cNvPr id="214" name="Regiony po celém světě: West Europe (Nizozemí) s North Europe ( Irsko) Párové regiony pro Geo-Redundant Storage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Regiony po celém světě:</a:t>
            </a:r>
            <a:br/>
            <a:r>
              <a:t>West Europe (Nizozemí) s North Europe (</a:t>
            </a:r>
            <a:br/>
            <a:r>
              <a:t>Irsko)</a:t>
            </a:r>
            <a:br/>
            <a:r>
              <a:t>Párové regiony pro Geo-Redundant Storage</a:t>
            </a:r>
          </a:p>
          <a:p>
            <a:pPr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V regionu až 3 zóny dostupnosti:</a:t>
            </a:r>
            <a:br/>
            <a:r>
              <a:rPr>
                <a:latin typeface="+mn-lt"/>
                <a:ea typeface="+mn-ea"/>
                <a:cs typeface="+mn-cs"/>
                <a:sym typeface="Graphik"/>
              </a:rPr>
              <a:t>V zóně minimálně jedno datacentrum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Problém s kapacitou ve West Europe.</a:t>
            </a:r>
            <a:br>
              <a:rPr>
                <a:latin typeface="+mn-lt"/>
                <a:ea typeface="+mn-ea"/>
                <a:cs typeface="+mn-cs"/>
                <a:sym typeface="Graphik"/>
              </a:rPr>
            </a:br>
            <a:r>
              <a:rPr>
                <a:latin typeface="+mn-lt"/>
                <a:ea typeface="+mn-ea"/>
                <a:cs typeface="+mn-cs"/>
                <a:sym typeface="Graphik"/>
              </a:rPr>
              <a:t>Pravděpodobně brzy i Švédsko ⚡.</a:t>
            </a:r>
            <a:br>
              <a:rPr>
                <a:latin typeface="+mn-lt"/>
                <a:ea typeface="+mn-ea"/>
                <a:cs typeface="+mn-cs"/>
                <a:sym typeface="Graphik"/>
              </a:rPr>
            </a:br>
            <a:r>
              <a:rPr>
                <a:latin typeface="+mn-lt"/>
                <a:ea typeface="+mn-ea"/>
                <a:cs typeface="+mn-cs"/>
                <a:sym typeface="Graphik"/>
              </a:rPr>
              <a:t>Limitace služeb v daném regionu.</a:t>
            </a:r>
          </a:p>
        </p:txBody>
      </p:sp>
      <p:sp>
        <p:nvSpPr>
          <p:cNvPr id="215" name="Slide Number"/>
          <p:cNvSpPr txBox="1"/>
          <p:nvPr>
            <p:ph type="sldNum" sz="quarter" idx="4294967295"/>
          </p:nvPr>
        </p:nvSpPr>
        <p:spPr>
          <a:xfrm>
            <a:off x="23612860" y="12981031"/>
            <a:ext cx="255347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18" name="Image"/>
          <p:cNvGrpSpPr/>
          <p:nvPr/>
        </p:nvGrpSpPr>
        <p:grpSpPr>
          <a:xfrm>
            <a:off x="11713619" y="5202708"/>
            <a:ext cx="12171283" cy="7425384"/>
            <a:chOff x="0" y="0"/>
            <a:chExt cx="12171281" cy="7425383"/>
          </a:xfrm>
        </p:grpSpPr>
        <p:pic>
          <p:nvPicPr>
            <p:cNvPr id="21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11917282" cy="70951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6" name="Image" descr="Imag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171282" cy="742538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Architektura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u="sng">
                <a:hlinkClick r:id="rId4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4" invalidUrl="" action="" tgtFrame="" tooltip="" history="1" highlightClick="0" endSnd="0"/>
              </a:rPr>
              <a:t>Architektura</a:t>
            </a:r>
          </a:p>
        </p:txBody>
      </p:sp>
      <p:sp>
        <p:nvSpPr>
          <p:cNvPr id="221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22" name="Plně spravovaná databázová služba.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/>
            <a:r>
              <a:t>Plně spravovaná databázová služba.</a:t>
            </a:r>
          </a:p>
          <a:p>
            <a:pPr/>
            <a:r>
              <a:t>Oddělené výpočetní prostředky</a:t>
            </a:r>
            <a:br/>
            <a:r>
              <a:t>a úložiště.</a:t>
            </a:r>
          </a:p>
          <a:p>
            <a:pPr/>
            <a:r>
              <a:t>Úložiště (Premium SSD) ve třech</a:t>
            </a:r>
            <a:br/>
            <a:r>
              <a:t>lokálních kopiích (LRS).</a:t>
            </a:r>
          </a:p>
          <a:p>
            <a:pPr/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SLA:</a:t>
            </a:r>
            <a:r>
              <a:t> 99,9 %</a:t>
            </a:r>
          </a:p>
        </p:txBody>
      </p:sp>
      <p:sp>
        <p:nvSpPr>
          <p:cNvPr id="223" name="Slide Number"/>
          <p:cNvSpPr txBox="1"/>
          <p:nvPr>
            <p:ph type="sldNum" sz="quarter" idx="4294967295"/>
          </p:nvPr>
        </p:nvSpPr>
        <p:spPr>
          <a:xfrm>
            <a:off x="23616289" y="12981031"/>
            <a:ext cx="248489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26" name="Image"/>
          <p:cNvGrpSpPr/>
          <p:nvPr/>
        </p:nvGrpSpPr>
        <p:grpSpPr>
          <a:xfrm>
            <a:off x="10969903" y="3873882"/>
            <a:ext cx="12954001" cy="8801535"/>
            <a:chOff x="0" y="0"/>
            <a:chExt cx="12954000" cy="8801534"/>
          </a:xfrm>
        </p:grpSpPr>
        <p:pic>
          <p:nvPicPr>
            <p:cNvPr id="22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12700000" cy="84713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4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954000" cy="880153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Vysoká dostupnOST  // Settings - High Availability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Vysoká dostupnOST</a:t>
            </a:r>
            <a:r>
              <a:t>  // Settings - High Availability</a:t>
            </a:r>
          </a:p>
        </p:txBody>
      </p:sp>
      <p:sp>
        <p:nvSpPr>
          <p:cNvPr id="231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32" name="Synchronní replikace do standby instance (uživatelsky nedostupná).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 defTabSz="560831">
              <a:spcBef>
                <a:spcPts val="3100"/>
              </a:spcBef>
              <a:defRPr sz="3839"/>
            </a:pP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Synchronní replikace</a:t>
            </a:r>
            <a:br>
              <a:rPr>
                <a:latin typeface="Graphik Semibold"/>
                <a:ea typeface="Graphik Semibold"/>
                <a:cs typeface="Graphik Semibold"/>
                <a:sym typeface="Graphik Semibold"/>
              </a:rPr>
            </a:br>
            <a:r>
              <a:t>do standby instance</a:t>
            </a:r>
            <a:br/>
            <a:r>
              <a:t>(uživatelsky nedostupná).</a:t>
            </a:r>
          </a:p>
          <a:p>
            <a:pPr defTabSz="560831">
              <a:spcBef>
                <a:spcPts val="3100"/>
              </a:spcBef>
              <a:defRPr sz="383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SLA:</a:t>
            </a:r>
          </a:p>
          <a:p>
            <a:pPr lvl="1" marL="1243583" indent="-621791" defTabSz="560831">
              <a:spcBef>
                <a:spcPts val="1400"/>
              </a:spcBef>
              <a:buClr>
                <a:srgbClr val="000000"/>
              </a:buClr>
              <a:buSzPct val="200000"/>
              <a:buChar char="•"/>
              <a:defRPr sz="383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Stejná zóna 99,95 %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43583" indent="-621791" defTabSz="560831">
              <a:spcBef>
                <a:spcPts val="1400"/>
              </a:spcBef>
              <a:buClr>
                <a:srgbClr val="000000"/>
              </a:buClr>
              <a:buSzPct val="200000"/>
              <a:buChar char="•"/>
              <a:defRPr sz="383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Jiná zóna 99,99 %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defTabSz="560831">
              <a:spcBef>
                <a:spcPts val="3100"/>
              </a:spcBef>
              <a:defRPr sz="383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(podobně jako u VM)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defTabSz="560831">
              <a:spcBef>
                <a:spcPts val="3100"/>
              </a:spcBef>
              <a:defRPr sz="383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Další instance = 2x compute cena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defTabSz="560831">
              <a:spcBef>
                <a:spcPts val="3100"/>
              </a:spcBef>
              <a:defRPr sz="3839"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Read replika</a:t>
            </a:r>
            <a:r>
              <a:rPr>
                <a:latin typeface="+mn-lt"/>
                <a:ea typeface="+mn-ea"/>
                <a:cs typeface="+mn-cs"/>
                <a:sym typeface="Graphik"/>
              </a:rPr>
              <a:t> je pouze R/O (nelze zapnout Query Store). Je asynchronní.</a:t>
            </a:r>
          </a:p>
        </p:txBody>
      </p:sp>
      <p:sp>
        <p:nvSpPr>
          <p:cNvPr id="233" name="Slide Number"/>
          <p:cNvSpPr txBox="1"/>
          <p:nvPr>
            <p:ph type="sldNum" sz="quarter" idx="4294967295"/>
          </p:nvPr>
        </p:nvSpPr>
        <p:spPr>
          <a:xfrm>
            <a:off x="23612632" y="12981031"/>
            <a:ext cx="255804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36" name="Image"/>
          <p:cNvGrpSpPr/>
          <p:nvPr/>
        </p:nvGrpSpPr>
        <p:grpSpPr>
          <a:xfrm>
            <a:off x="9050314" y="4587884"/>
            <a:ext cx="15078914" cy="7687615"/>
            <a:chOff x="0" y="0"/>
            <a:chExt cx="15078913" cy="7687613"/>
          </a:xfrm>
        </p:grpSpPr>
        <p:pic>
          <p:nvPicPr>
            <p:cNvPr id="235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14824914" cy="73574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4" name="Image" descr="Imag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5078914" cy="768761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Výpočetní prostředky a úložiŠtě  // Settings - Compute + Storage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Výpočetní prostředky</a:t>
            </a:r>
            <a:r>
              <a:t> a </a:t>
            </a:r>
            <a:r>
              <a:rPr u="sng">
                <a:hlinkClick r:id="rId5" invalidUrl="" action="" tgtFrame="" tooltip="" history="1" highlightClick="0" endSnd="0"/>
              </a:rPr>
              <a:t>úložiŠtě</a:t>
            </a:r>
            <a:r>
              <a:t>  // Settings - Compute + Storage</a:t>
            </a:r>
          </a:p>
        </p:txBody>
      </p:sp>
      <p:sp>
        <p:nvSpPr>
          <p:cNvPr id="241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42" name="Pro vývoj je vhodné SKU B Burstable (1-20 vCore, 2-80 GB RAM). Bez možnosti HA a replikace.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 defTabSz="479044">
              <a:spcBef>
                <a:spcPts val="2700"/>
              </a:spcBef>
              <a:defRPr sz="3280"/>
            </a:pPr>
            <a:r>
              <a:t>Pro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vývoj</a:t>
            </a:r>
            <a:r>
              <a:t> je vhodné SKU B Burstable (1-20 vCore, 2-80 GB RAM).</a:t>
            </a:r>
            <a:br/>
            <a:r>
              <a:t>Bez možnosti HA a replikace.</a:t>
            </a:r>
          </a:p>
          <a:p>
            <a:pPr defTabSz="479044">
              <a:spcBef>
                <a:spcPts val="2700"/>
              </a:spcBef>
              <a:defRPr sz="3280"/>
            </a:pPr>
            <a:r>
              <a:t>Pro 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produkci</a:t>
            </a:r>
            <a:r>
              <a:t> je doporučené SKU D General purpose (2-96 vCore, 8-384 GB RAM) a E Memory optimized (2-96 vCore, 16-672 GB RAM).</a:t>
            </a:r>
            <a:br/>
            <a:r>
              <a:t>Možnost HA i replikace.</a:t>
            </a:r>
          </a:p>
          <a:p>
            <a:pPr defTabSz="479044">
              <a:spcBef>
                <a:spcPts val="2700"/>
              </a:spcBef>
              <a:defRPr sz="3280"/>
            </a:pPr>
            <a:r>
              <a:t>CPU a RAM má daný poměr dle vybraného SKU.</a:t>
            </a:r>
          </a:p>
          <a:p>
            <a:pPr defTabSz="479044">
              <a:spcBef>
                <a:spcPts val="2700"/>
              </a:spcBef>
              <a:defRPr sz="3280"/>
            </a:pPr>
            <a:r>
              <a:t>Úložiště se navyšuje dvojnásobně (32 GB až 32 TB). IOPS mají dané kroky (od 120 do 7500).</a:t>
            </a:r>
            <a:br/>
            <a:r>
              <a:t>Lze zapnout automatické rozšíření. Nelze se vracet zpět (přes dump&amp;restore).</a:t>
            </a:r>
          </a:p>
          <a:p>
            <a:pPr defTabSz="479044">
              <a:spcBef>
                <a:spcPts val="2700"/>
              </a:spcBef>
              <a:defRPr sz="3280"/>
            </a:pPr>
            <a:r>
              <a:t>Premium SSD v2 je v Preview.</a:t>
            </a:r>
          </a:p>
          <a:p>
            <a:pPr defTabSz="479044">
              <a:spcBef>
                <a:spcPts val="2700"/>
              </a:spcBef>
              <a:defRPr sz="3280"/>
            </a:pPr>
            <a:r>
              <a:t>Server jde stopnout a šetřit $ (disk se platí). Pozor: autostart po 7 dnech!</a:t>
            </a:r>
            <a:br/>
            <a:r>
              <a:t>Změny (CPU i disku) znamenají restart serveru (restartuje se i HA Standby a Read repliky).</a:t>
            </a:r>
          </a:p>
        </p:txBody>
      </p:sp>
      <p:sp>
        <p:nvSpPr>
          <p:cNvPr id="243" name="Slide Number"/>
          <p:cNvSpPr txBox="1"/>
          <p:nvPr>
            <p:ph type="sldNum" sz="quarter" idx="4294967295"/>
          </p:nvPr>
        </p:nvSpPr>
        <p:spPr>
          <a:xfrm>
            <a:off x="23623376" y="12981031"/>
            <a:ext cx="234316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Verze  // Overview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3" invalidUrl="" action="" tgtFrame="" tooltip="" history="1" highlightClick="0" endSnd="0"/>
              </a:rPr>
              <a:t>Verze</a:t>
            </a:r>
            <a:r>
              <a:t>  // Overview</a:t>
            </a:r>
          </a:p>
        </p:txBody>
      </p:sp>
      <p:sp>
        <p:nvSpPr>
          <p:cNvPr id="248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49" name="Podporované verze 11 až 16 (17 je Preview). Minor verze si nelze volit. Patch v Postgresu nejsou (Major.Minor.Patch).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/>
            <a:r>
              <a:t>Podporované verze 11 až 16 (17 je Preview).</a:t>
            </a:r>
            <a:br/>
            <a:r>
              <a:t>Minor verze si nelze volit. Patch v Postgresu nejsou (</a:t>
            </a:r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Major</a:t>
            </a:r>
            <a:r>
              <a:t>.</a:t>
            </a:r>
            <a:r>
              <a:rPr i="1"/>
              <a:t>Minor</a:t>
            </a:r>
            <a:r>
              <a:t>.</a:t>
            </a:r>
            <a:r>
              <a:rPr strike="sngStrike"/>
              <a:t>Patch</a:t>
            </a:r>
            <a:r>
              <a:t>).</a:t>
            </a:r>
          </a:p>
          <a:p>
            <a:pPr/>
            <a:r>
              <a:rPr>
                <a:latin typeface="Graphik Semibold"/>
                <a:ea typeface="Graphik Semibold"/>
                <a:cs typeface="Graphik Semibold"/>
                <a:sym typeface="Graphik Semibold"/>
              </a:rPr>
              <a:t>Major</a:t>
            </a:r>
            <a:r>
              <a:t> verze je na zákazníkovi. Nelze se vrátit na nižší.</a:t>
            </a:r>
            <a:br/>
            <a:r>
              <a:t>Výpadek během aktualizace (čerstvý PG ~10 minut, v HA ~20 minut).</a:t>
            </a:r>
          </a:p>
          <a:p>
            <a:pPr/>
            <a:r>
              <a:rPr i="1"/>
              <a:t>Minor</a:t>
            </a:r>
            <a:r>
              <a:t> verze řeší Azure automaticky během aktualizačního okna.</a:t>
            </a:r>
            <a:br/>
            <a:r>
              <a:t>Lze si nastavit preferenci (např. mimo pracovní dobu).</a:t>
            </a:r>
            <a:br/>
            <a:r>
              <a:t>Aktualizují tím i OS.</a:t>
            </a:r>
          </a:p>
          <a:p>
            <a:pPr/>
            <a:r>
              <a:t>Verze rozšíření jsou dány verzi PostgreSQL, viz </a:t>
            </a:r>
            <a:r>
              <a:rPr u="sng">
                <a:hlinkClick r:id="rId4" invalidUrl="" action="" tgtFrame="" tooltip="" history="1" highlightClick="0" endSnd="0"/>
              </a:rPr>
              <a:t>dokumentace</a:t>
            </a:r>
            <a:r>
              <a:t>.</a:t>
            </a:r>
          </a:p>
        </p:txBody>
      </p:sp>
      <p:sp>
        <p:nvSpPr>
          <p:cNvPr id="250" name="Slide Number"/>
          <p:cNvSpPr txBox="1"/>
          <p:nvPr>
            <p:ph type="sldNum" sz="quarter" idx="4294967295"/>
          </p:nvPr>
        </p:nvSpPr>
        <p:spPr>
          <a:xfrm>
            <a:off x="23614003" y="12981031"/>
            <a:ext cx="253061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Zálohování  // Settings - Backup and Restore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rPr u="sng">
                <a:hlinkClick r:id="rId4" invalidUrl="" action="" tgtFrame="" tooltip="" history="1" highlightClick="0" endSnd="0"/>
              </a:rPr>
              <a:t>Zálohování</a:t>
            </a:r>
            <a:r>
              <a:t>  // Settings - Backup and Restore</a:t>
            </a:r>
          </a:p>
        </p:txBody>
      </p:sp>
      <p:sp>
        <p:nvSpPr>
          <p:cNvPr id="253" name="Azure database for PostgreSQ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pc="-395" sz="9900"/>
            </a:lvl1pPr>
          </a:lstStyle>
          <a:p>
            <a:pPr/>
            <a:r>
              <a:t>Azure database for PostgreSQL</a:t>
            </a:r>
          </a:p>
        </p:txBody>
      </p:sp>
      <p:sp>
        <p:nvSpPr>
          <p:cNvPr id="254" name="PITR:…"/>
          <p:cNvSpPr txBox="1"/>
          <p:nvPr>
            <p:ph type="body" idx="1"/>
          </p:nvPr>
        </p:nvSpPr>
        <p:spPr>
          <a:xfrm>
            <a:off x="1295400" y="5080000"/>
            <a:ext cx="21869400" cy="7937500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t>PITR: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7 až 35 dní (snapshot jednou denně)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Záloha WAL (transakční log) má RPO až 5 minut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Backup úložiště má SLA 11 až 16 devítek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Do 100 % velikosti DB úložiště zdarma (poté per GB a Geo backup znamená cena x2)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Obnova vždy vytváří nový server (je nutná kontrola parametrů!)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Při Geo backupu možnost obnovit do párového regionu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 lvl="1" marL="1295400" indent="-647700">
              <a:spcBef>
                <a:spcPts val="1500"/>
              </a:spcBef>
              <a:buClr>
                <a:srgbClr val="000000"/>
              </a:buClr>
              <a:buSzPct val="200000"/>
              <a:buChar char="•"/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Obnova na přesný čas nebo rychlejší z full backupu (Fast Restore)</a:t>
            </a:r>
            <a:endParaRPr>
              <a:latin typeface="+mn-lt"/>
              <a:ea typeface="+mn-ea"/>
              <a:cs typeface="+mn-cs"/>
              <a:sym typeface="Graphik"/>
            </a:endParaRPr>
          </a:p>
          <a:p>
            <a:pPr>
              <a:defRPr>
                <a:latin typeface="Graphik Semibold"/>
                <a:ea typeface="Graphik Semibold"/>
                <a:cs typeface="Graphik Semibold"/>
                <a:sym typeface="Graphik Semibold"/>
              </a:defRPr>
            </a:pPr>
            <a:r>
              <a:rPr>
                <a:latin typeface="+mn-lt"/>
                <a:ea typeface="+mn-ea"/>
                <a:cs typeface="+mn-cs"/>
                <a:sym typeface="Graphik"/>
              </a:rPr>
              <a:t>Vlastní řešení například přes pg_dump.</a:t>
            </a:r>
          </a:p>
        </p:txBody>
      </p:sp>
      <p:sp>
        <p:nvSpPr>
          <p:cNvPr id="255" name="Slide Number"/>
          <p:cNvSpPr txBox="1"/>
          <p:nvPr>
            <p:ph type="sldNum" sz="quarter" idx="4294967295"/>
          </p:nvPr>
        </p:nvSpPr>
        <p:spPr>
          <a:xfrm>
            <a:off x="23612517" y="12981031"/>
            <a:ext cx="256033" cy="4041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4_DynamicRainbow">
  <a:themeElements>
    <a:clrScheme name="34_DynamicRainbow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34_DynamicRainbow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34_DynamicRainbow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